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notesMasterIdLst>
    <p:notesMasterId r:id="rId15"/>
  </p:notesMasterIdLst>
  <p:handoutMasterIdLst>
    <p:handoutMasterId r:id="rId16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6638"/>
  <p:defaultTextStyle>
    <a:defPPr>
      <a:defRPr lang="en-N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2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56" autoAdjust="0"/>
  </p:normalViewPr>
  <p:slideViewPr>
    <p:cSldViewPr snapToGrid="0"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0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N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826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N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29826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ED1308-71E0-4885-B22D-B9ED78FE6B3C}" type="slidenum">
              <a:rPr lang="en-NZ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N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30" y="0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NZ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5" y="4714913"/>
            <a:ext cx="4983666" cy="446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826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N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30" y="9429826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9329D5-9B66-4FF2-A1F3-5A8FD8CA4499}" type="slidenum">
              <a:rPr lang="en-NZ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9DBAE-57BC-4B11-9C01-D5F58405DC6D}" type="slidenum">
              <a:rPr lang="en-NZ"/>
              <a:pPr/>
              <a:t>1</a:t>
            </a:fld>
            <a:endParaRPr lang="en-NZ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2" name="Picture 10" descr="pp_title_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813" y="292100"/>
            <a:ext cx="8588375" cy="627380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47800" y="1828800"/>
            <a:ext cx="6324600" cy="18288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324600" cy="1447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5410200"/>
            <a:ext cx="190500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NZ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5410200"/>
            <a:ext cx="289560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NZ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5410200"/>
            <a:ext cx="190500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9110CC-7DCE-4042-B6A7-227953ED64BD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9C894-8E54-4C76-988E-75718ABAFE99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441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441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D01C6-5D38-4790-85C4-23F8A7F13D6F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88F3E-68AE-4E9A-8CDB-15406A6990CF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FAA37-8477-4CB2-9622-A80285E2AA2F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2003F-5EBC-4A2B-A6F2-C3E5D83D5B05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47A64-EE24-458E-803F-C741A43C4DCB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50470-F417-4D40-BA58-C2FD8AAF02C7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885A6-F6E8-4DF6-B653-8D648013665E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A9590-FF12-4D7B-B4CA-98E6FDE6BE97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00CCD-17CB-44A8-8537-122D18EDE488}" type="slidenum">
              <a:rPr lang="en-NZ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pp_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7813" y="292100"/>
            <a:ext cx="8588375" cy="62738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N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486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N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486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N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486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DAF4AF-0F8A-478D-8FC1-07FE560C0EC0}" type="slidenum">
              <a:rPr lang="en-NZ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pp_background"/>
          <p:cNvPicPr>
            <a:picLocks noChangeAspect="1" noChangeArrowheads="1"/>
          </p:cNvPicPr>
          <p:nvPr/>
        </p:nvPicPr>
        <p:blipFill>
          <a:blip r:embed="rId13" cstate="print"/>
          <a:srcRect b="89145"/>
          <a:stretch>
            <a:fillRect/>
          </a:stretch>
        </p:blipFill>
        <p:spPr bwMode="auto">
          <a:xfrm>
            <a:off x="277813" y="292100"/>
            <a:ext cx="8588375" cy="6810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Earle@minedu.govt.n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Reviewing the quality of evidence – a different act of remembering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Earle</a:t>
            </a:r>
          </a:p>
          <a:p>
            <a:r>
              <a:rPr lang="en-US" dirty="0" smtClean="0"/>
              <a:t>Tertiary Sector Performance Analysis</a:t>
            </a:r>
          </a:p>
          <a:p>
            <a:r>
              <a:rPr lang="en-US" dirty="0" smtClean="0"/>
              <a:t>Ministry of Education, New Zealand</a:t>
            </a:r>
            <a:endParaRPr lang="en-US" dirty="0"/>
          </a:p>
        </p:txBody>
      </p:sp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7005638" y="6034088"/>
            <a:ext cx="1422400" cy="406400"/>
            <a:chOff x="4413" y="3801"/>
            <a:chExt cx="896" cy="256"/>
          </a:xfrm>
        </p:grpSpPr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426" y="3812"/>
              <a:ext cx="874" cy="23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pic>
          <p:nvPicPr>
            <p:cNvPr id="3082" name="Picture 10" descr="Ed Counts logo redrawnpth V2-blu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13" y="3801"/>
              <a:ext cx="896" cy="25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Some early risks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Process is time consuming</a:t>
            </a:r>
          </a:p>
          <a:p>
            <a:r>
              <a:rPr lang="en-NZ" dirty="0" smtClean="0"/>
              <a:t>Uncertain how to get wider, deep engagement beyond the authors: danger of each research project </a:t>
            </a:r>
            <a:r>
              <a:rPr lang="en-NZ" dirty="0" smtClean="0"/>
              <a:t>repeating </a:t>
            </a:r>
            <a:r>
              <a:rPr lang="en-NZ" dirty="0" smtClean="0"/>
              <a:t>the process</a:t>
            </a:r>
          </a:p>
          <a:p>
            <a:r>
              <a:rPr lang="en-NZ" dirty="0" smtClean="0"/>
              <a:t>Field is extensive: difficult to cover all bases and all topics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Discussion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Other examples of this being taken as a systematic approach?</a:t>
            </a:r>
          </a:p>
          <a:p>
            <a:r>
              <a:rPr lang="en-NZ" dirty="0" smtClean="0"/>
              <a:t>With emphasis on methodology rather than findings</a:t>
            </a:r>
          </a:p>
          <a:p>
            <a:endParaRPr lang="en-NZ" dirty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Further discussion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"/>
            </a:pPr>
            <a:r>
              <a:rPr lang="en-NZ" dirty="0" err="1" smtClean="0">
                <a:hlinkClick r:id="rId2"/>
              </a:rPr>
              <a:t>David.Earle@minedu.govt.nz</a:t>
            </a:r>
            <a:endParaRPr lang="en-NZ" dirty="0" smtClean="0"/>
          </a:p>
          <a:p>
            <a:endParaRPr lang="en-NZ" dirty="0"/>
          </a:p>
          <a:p>
            <a:pPr>
              <a:buNone/>
            </a:pPr>
            <a:r>
              <a:rPr lang="en-NZ" dirty="0" smtClean="0"/>
              <a:t>Twitter: </a:t>
            </a:r>
            <a:r>
              <a:rPr lang="en-NZ" dirty="0" err="1" smtClean="0"/>
              <a:t>datatoknow</a:t>
            </a:r>
            <a:r>
              <a:rPr lang="en-NZ" smtClean="0"/>
              <a:t>  </a:t>
            </a:r>
            <a:r>
              <a:rPr lang="en-NZ" smtClean="0"/>
              <a:t>#method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Evaluation projects start out with high expectations</a:t>
            </a:r>
          </a:p>
          <a:p>
            <a:r>
              <a:rPr lang="en-US" dirty="0" smtClean="0"/>
              <a:t>Projects </a:t>
            </a:r>
            <a:r>
              <a:rPr lang="en-US" dirty="0" smtClean="0"/>
              <a:t>then encounter a number of ‘real life’ difficulties</a:t>
            </a:r>
          </a:p>
          <a:p>
            <a:r>
              <a:rPr lang="en-US" dirty="0" smtClean="0"/>
              <a:t>Results are disappointing and fail to convince</a:t>
            </a:r>
          </a:p>
          <a:p>
            <a:r>
              <a:rPr lang="en-US" dirty="0" smtClean="0"/>
              <a:t>A review of literature reveals similar issues in previous projects</a:t>
            </a:r>
          </a:p>
          <a:p>
            <a:r>
              <a:rPr lang="en-US" dirty="0" smtClean="0"/>
              <a:t>“If only we had known when we had started”</a:t>
            </a:r>
          </a:p>
          <a:p>
            <a:r>
              <a:rPr lang="en-US" dirty="0" smtClean="0"/>
              <a:t>How often will we repeat past mistakes?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Solution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Start by looking at other studies first</a:t>
            </a:r>
          </a:p>
          <a:p>
            <a:r>
              <a:rPr lang="en-NZ" dirty="0" smtClean="0"/>
              <a:t>Even before evaluation design or framing is undertaken</a:t>
            </a:r>
          </a:p>
          <a:p>
            <a:r>
              <a:rPr lang="en-NZ" dirty="0" smtClean="0"/>
              <a:t>To examine:</a:t>
            </a:r>
          </a:p>
          <a:p>
            <a:pPr lvl="1"/>
            <a:r>
              <a:rPr lang="en-NZ" dirty="0" smtClean="0"/>
              <a:t>What designs or methods are possible?</a:t>
            </a:r>
          </a:p>
          <a:p>
            <a:pPr lvl="1"/>
            <a:r>
              <a:rPr lang="en-NZ" dirty="0" smtClean="0"/>
              <a:t>What approaches have worked and not worked?</a:t>
            </a:r>
          </a:p>
          <a:p>
            <a:pPr lvl="1"/>
            <a:r>
              <a:rPr lang="en-NZ" dirty="0" smtClean="0"/>
              <a:t>Which results have been useful and persuasive for end users?</a:t>
            </a:r>
          </a:p>
          <a:p>
            <a:r>
              <a:rPr lang="en-NZ" dirty="0" smtClean="0"/>
              <a:t>Use the process to engage both researchers and end users in a discussion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Situation 1: The evaluation literature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Adult literacy, language and numeracy research in New Zealand</a:t>
            </a:r>
          </a:p>
          <a:p>
            <a:r>
              <a:rPr lang="en-NZ" dirty="0" smtClean="0"/>
              <a:t>Limited evaluative research in New Zealand</a:t>
            </a:r>
          </a:p>
          <a:p>
            <a:r>
              <a:rPr lang="en-NZ" dirty="0" smtClean="0"/>
              <a:t>Several large scale projects have been completed in the UK and North America</a:t>
            </a:r>
          </a:p>
          <a:p>
            <a:r>
              <a:rPr lang="en-NZ" dirty="0" smtClean="0"/>
              <a:t>Large number of case study and qualitative projects international</a:t>
            </a:r>
          </a:p>
          <a:p>
            <a:r>
              <a:rPr lang="en-NZ" dirty="0" smtClean="0"/>
              <a:t>Large professional practice literature</a:t>
            </a:r>
          </a:p>
          <a:p>
            <a:r>
              <a:rPr lang="en-NZ" dirty="0" smtClean="0"/>
              <a:t>Several substantive literature reviews and evidence syntheses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Situation 2: The resources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Large new national data sets developing:</a:t>
            </a:r>
          </a:p>
          <a:p>
            <a:pPr lvl="1"/>
            <a:r>
              <a:rPr lang="en-NZ" dirty="0" smtClean="0"/>
              <a:t>Literacy and numeracy for adults assessment tool</a:t>
            </a:r>
          </a:p>
          <a:p>
            <a:pPr lvl="1"/>
            <a:r>
              <a:rPr lang="en-NZ" dirty="0" smtClean="0"/>
              <a:t>Education participation histories</a:t>
            </a:r>
          </a:p>
          <a:p>
            <a:pPr lvl="1"/>
            <a:r>
              <a:rPr lang="en-NZ" dirty="0" smtClean="0"/>
              <a:t>Linked to employment outcomes (in future)</a:t>
            </a:r>
          </a:p>
          <a:p>
            <a:r>
              <a:rPr lang="en-NZ" dirty="0" smtClean="0"/>
              <a:t>Need to complement with case study and </a:t>
            </a:r>
            <a:r>
              <a:rPr lang="en-NZ" dirty="0" smtClean="0"/>
              <a:t>longitudinal research</a:t>
            </a:r>
            <a:endParaRPr lang="en-NZ" dirty="0" smtClean="0"/>
          </a:p>
          <a:p>
            <a:r>
              <a:rPr lang="en-NZ" dirty="0" smtClean="0"/>
              <a:t>Limited resources spread across five organisations, with different interests and mandates</a:t>
            </a:r>
          </a:p>
          <a:p>
            <a:r>
              <a:rPr lang="en-NZ" dirty="0" smtClean="0"/>
              <a:t>Need to build a conversation about what is quality, feasible, meaningful, important, useful etc.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Approach: Scope of enquiry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Not an evidence synthesis: focus on methodology, not on findings</a:t>
            </a:r>
          </a:p>
          <a:p>
            <a:r>
              <a:rPr lang="en-NZ" dirty="0" smtClean="0"/>
              <a:t>Interested in low quality, failed studies as much as high quality, successful studies</a:t>
            </a:r>
          </a:p>
          <a:p>
            <a:r>
              <a:rPr lang="en-NZ" dirty="0" smtClean="0"/>
              <a:t>Also interested in discussions around research projects</a:t>
            </a:r>
          </a:p>
          <a:p>
            <a:r>
              <a:rPr lang="en-NZ" dirty="0" smtClean="0"/>
              <a:t>And development of research instruments and approaches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Approach: Going about it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 smtClean="0"/>
              <a:t>Start with the broad literature reviews: often have good discussion sections</a:t>
            </a:r>
          </a:p>
          <a:p>
            <a:r>
              <a:rPr lang="en-NZ" dirty="0" smtClean="0"/>
              <a:t>Evidence syntheses less useful as they bias towards specific methods and exclude exploratory work</a:t>
            </a:r>
          </a:p>
          <a:p>
            <a:r>
              <a:rPr lang="en-NZ" dirty="0" smtClean="0"/>
              <a:t>Don’t need to start with a comprehensive database search (but may help)</a:t>
            </a:r>
          </a:p>
          <a:p>
            <a:r>
              <a:rPr lang="en-NZ" dirty="0" smtClean="0"/>
              <a:t>Use free form note taking: don’t start </a:t>
            </a:r>
            <a:r>
              <a:rPr lang="en-NZ" dirty="0" err="1" smtClean="0"/>
              <a:t>templating</a:t>
            </a:r>
            <a:r>
              <a:rPr lang="en-NZ" dirty="0" smtClean="0"/>
              <a:t> references too early “Don’t know what you don’t know”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Some early benefits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Unveiling the rich debate of research and practice</a:t>
            </a:r>
          </a:p>
          <a:p>
            <a:pPr lvl="1"/>
            <a:r>
              <a:rPr lang="en-NZ" dirty="0" smtClean="0"/>
              <a:t>Literacy and numeracy as social practice: not something that can always be measured on a scale</a:t>
            </a:r>
          </a:p>
          <a:p>
            <a:pPr lvl="1"/>
            <a:r>
              <a:rPr lang="en-NZ" dirty="0" smtClean="0"/>
              <a:t>Range of background influences on learners that may be missed in ‘standard research’</a:t>
            </a:r>
          </a:p>
          <a:p>
            <a:r>
              <a:rPr lang="en-NZ" dirty="0" smtClean="0"/>
              <a:t>Documenting recurring difficulties encountered in research designs</a:t>
            </a:r>
          </a:p>
          <a:p>
            <a:pPr lvl="1"/>
            <a:r>
              <a:rPr lang="en-NZ" dirty="0" smtClean="0"/>
              <a:t>Falling response rates</a:t>
            </a:r>
          </a:p>
          <a:p>
            <a:pPr lvl="1"/>
            <a:r>
              <a:rPr lang="en-NZ" dirty="0" smtClean="0"/>
              <a:t>Difficulties in establishing comparison groups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More early benefits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Finding examples of small scale innovation</a:t>
            </a:r>
          </a:p>
          <a:p>
            <a:pPr lvl="1"/>
            <a:r>
              <a:rPr lang="en-NZ" dirty="0" smtClean="0"/>
              <a:t>Field trial of “non-academic outcomes”</a:t>
            </a:r>
          </a:p>
          <a:p>
            <a:r>
              <a:rPr lang="en-NZ" dirty="0" smtClean="0"/>
              <a:t>Developing fuller range of research questions</a:t>
            </a:r>
          </a:p>
          <a:p>
            <a:pPr lvl="1"/>
            <a:r>
              <a:rPr lang="en-NZ" dirty="0" smtClean="0"/>
              <a:t>Seeing what has already been examined and ‘proved’</a:t>
            </a:r>
          </a:p>
          <a:p>
            <a:pPr lvl="1"/>
            <a:r>
              <a:rPr lang="en-NZ" dirty="0" smtClean="0"/>
              <a:t>Identifying </a:t>
            </a:r>
            <a:r>
              <a:rPr lang="en-NZ" dirty="0" smtClean="0"/>
              <a:t>recurrent “questions for further research”</a:t>
            </a:r>
          </a:p>
          <a:p>
            <a:pPr lvl="1"/>
            <a:r>
              <a:rPr lang="en-NZ" dirty="0" smtClean="0"/>
              <a:t>Avoiding looking at things that don’t make a real difference</a:t>
            </a:r>
          </a:p>
          <a:p>
            <a:pPr lvl="1"/>
            <a:r>
              <a:rPr lang="en-NZ" dirty="0" smtClean="0"/>
              <a:t>Getting beyond novelty of programme </a:t>
            </a:r>
            <a:r>
              <a:rPr lang="en-NZ" dirty="0" smtClean="0"/>
              <a:t>description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nowledge Centre">
  <a:themeElements>
    <a:clrScheme name="Knowledge_Centre_PPT-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nowledge_Centre_PPT-v2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Knowledge_Centre_PPT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nowledge_Centre_PPT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nowledge_Centre_PPT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nowledge_Centre_PPT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nowledge_Centre_PPT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nowledge_Centre_PPT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owledge_Centre_PPT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owledge_Centre_PPT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owledge_Centre_PPT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owledge_Centre_PPT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owledge_Centre_PPT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owledge_Centre_PPT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Knowledge Centre</Template>
  <TotalTime>61</TotalTime>
  <Words>554</Words>
  <Application>Microsoft Office PowerPoint</Application>
  <PresentationFormat>On-screen Show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Knowledge Centre</vt:lpstr>
      <vt:lpstr>Custom Design</vt:lpstr>
      <vt:lpstr>Reviewing the quality of evidence – a different act of remembering</vt:lpstr>
      <vt:lpstr>Problem definition</vt:lpstr>
      <vt:lpstr>Solution</vt:lpstr>
      <vt:lpstr>Situation 1: The evaluation literature</vt:lpstr>
      <vt:lpstr>Situation 2: The resources</vt:lpstr>
      <vt:lpstr>Approach: Scope of enquiry</vt:lpstr>
      <vt:lpstr>Approach: Going about it</vt:lpstr>
      <vt:lpstr>Some early benefits</vt:lpstr>
      <vt:lpstr>More early benefits</vt:lpstr>
      <vt:lpstr>Some early risks</vt:lpstr>
      <vt:lpstr>Discussion</vt:lpstr>
      <vt:lpstr>Further discussion</vt:lpstr>
    </vt:vector>
  </TitlesOfParts>
  <Manager/>
  <Company>Ministry of Education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Reviewing the quality of evidence – a different act of remembering</dc:title>
  <dc:subject/>
  <dc:creator>earle</dc:creator>
  <cp:keywords/>
  <dc:description/>
  <cp:lastModifiedBy>earle</cp:lastModifiedBy>
  <cp:revision>7</cp:revision>
  <dcterms:created xsi:type="dcterms:W3CDTF">2011-08-25T21:09:38Z</dcterms:created>
  <dcterms:modified xsi:type="dcterms:W3CDTF">2011-08-29T02:19:08Z</dcterms:modified>
  <cp:category/>
</cp:coreProperties>
</file>